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66"/>
  </p:notesMasterIdLst>
  <p:sldIdLst>
    <p:sldId id="256" r:id="rId2"/>
    <p:sldId id="349" r:id="rId3"/>
    <p:sldId id="257" r:id="rId4"/>
    <p:sldId id="259" r:id="rId5"/>
    <p:sldId id="264" r:id="rId6"/>
    <p:sldId id="265" r:id="rId7"/>
    <p:sldId id="260" r:id="rId8"/>
    <p:sldId id="261" r:id="rId9"/>
    <p:sldId id="262" r:id="rId10"/>
    <p:sldId id="263" r:id="rId11"/>
    <p:sldId id="268" r:id="rId12"/>
    <p:sldId id="297" r:id="rId13"/>
    <p:sldId id="298" r:id="rId14"/>
    <p:sldId id="299" r:id="rId15"/>
    <p:sldId id="300" r:id="rId16"/>
    <p:sldId id="301" r:id="rId17"/>
    <p:sldId id="302" r:id="rId18"/>
    <p:sldId id="303" r:id="rId19"/>
    <p:sldId id="306" r:id="rId20"/>
    <p:sldId id="307" r:id="rId21"/>
    <p:sldId id="308" r:id="rId22"/>
    <p:sldId id="309" r:id="rId23"/>
    <p:sldId id="310" r:id="rId24"/>
    <p:sldId id="311" r:id="rId25"/>
    <p:sldId id="312" r:id="rId26"/>
    <p:sldId id="313" r:id="rId27"/>
    <p:sldId id="314"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37" r:id="rId42"/>
    <p:sldId id="338" r:id="rId43"/>
    <p:sldId id="339" r:id="rId44"/>
    <p:sldId id="340" r:id="rId45"/>
    <p:sldId id="341" r:id="rId46"/>
    <p:sldId id="342" r:id="rId47"/>
    <p:sldId id="343" r:id="rId48"/>
    <p:sldId id="344" r:id="rId49"/>
    <p:sldId id="352" r:id="rId50"/>
    <p:sldId id="353" r:id="rId51"/>
    <p:sldId id="354" r:id="rId52"/>
    <p:sldId id="355" r:id="rId53"/>
    <p:sldId id="345" r:id="rId54"/>
    <p:sldId id="346" r:id="rId55"/>
    <p:sldId id="347" r:id="rId56"/>
    <p:sldId id="348" r:id="rId57"/>
    <p:sldId id="328" r:id="rId58"/>
    <p:sldId id="329" r:id="rId59"/>
    <p:sldId id="334" r:id="rId60"/>
    <p:sldId id="331" r:id="rId61"/>
    <p:sldId id="335" r:id="rId62"/>
    <p:sldId id="333" r:id="rId63"/>
    <p:sldId id="356" r:id="rId64"/>
    <p:sldId id="351" r:id="rId65"/>
  </p:sldIdLst>
  <p:sldSz cx="7559675" cy="5327650"/>
  <p:notesSz cx="6858000" cy="9144000"/>
  <p:embeddedFontLst>
    <p:embeddedFont>
      <p:font typeface="Calibri" panose="020F0502020204030204" pitchFamily="34" charset="0"/>
      <p:regular r:id="rId67"/>
      <p:bold r:id="rId68"/>
      <p:italic r:id="rId69"/>
      <p:boldItalic r:id="rId70"/>
    </p:embeddedFont>
    <p:embeddedFont>
      <p:font typeface="Calibri Light" panose="020F0302020204030204" pitchFamily="34" charset="0"/>
      <p:regular r:id="rId71"/>
      <p:italic r:id="rId72"/>
    </p:embeddedFont>
    <p:embeddedFont>
      <p:font typeface="Marvel" pitchFamily="2" charset="0"/>
      <p:regular r:id="rId73"/>
    </p:embeddedFont>
    <p:embeddedFont>
      <p:font typeface="Ubuntu" panose="020B0504030602030204" pitchFamily="34" charset="0"/>
      <p:regular r:id="rId74"/>
      <p:bold r:id="rId75"/>
      <p:italic r:id="rId76"/>
      <p:boldItalic r:id="rId77"/>
    </p:embeddedFont>
    <p:embeddedFont>
      <p:font typeface="Ubuntu Light" panose="020B0304030602030204" pitchFamily="34" charset="0"/>
      <p:regular r:id="rId78"/>
      <p:italic r:id="rId7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732"/>
    <p:restoredTop sz="96327"/>
  </p:normalViewPr>
  <p:slideViewPr>
    <p:cSldViewPr snapToGrid="0" snapToObjects="1">
      <p:cViewPr varScale="1">
        <p:scale>
          <a:sx n="159" d="100"/>
          <a:sy n="159" d="100"/>
        </p:scale>
        <p:origin x="13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2.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8.fntdata"/><Relationship Id="rId79"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77"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6.fntdata"/><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0.fntdata"/><Relationship Id="rId7" Type="http://schemas.openxmlformats.org/officeDocument/2006/relationships/slide" Target="slides/slide6.xml"/><Relationship Id="rId71" Type="http://schemas.openxmlformats.org/officeDocument/2006/relationships/font" Target="fonts/font5.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notesMaster" Target="notesMasters/notesMaster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03/01/2021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21</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63</a:t>
            </a:fld>
            <a:endParaRPr lang="en-NL"/>
          </a:p>
        </p:txBody>
      </p:sp>
    </p:spTree>
    <p:extLst>
      <p:ext uri="{BB962C8B-B14F-4D97-AF65-F5344CB8AC3E}">
        <p14:creationId xmlns:p14="http://schemas.microsoft.com/office/powerpoint/2010/main" val="855045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03/01/2021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03/01/2021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03/01/2021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03/01/2021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03/01/2021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03/01/2021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03/01/2021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03/01/2021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03/01/2021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03/01/2021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03/01/2021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03/01/2021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um.org/EBM"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923"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3620"/>
            <a:ext cx="4128627" cy="1631217"/>
            <a:chOff x="2149311" y="3497513"/>
            <a:chExt cx="3321303" cy="1192815"/>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65560" y="3497513"/>
              <a:ext cx="3305054" cy="1192815"/>
            </a:xfrm>
            <a:prstGeom prst="rect">
              <a:avLst/>
            </a:prstGeom>
            <a:noFill/>
          </p:spPr>
          <p:txBody>
            <a:bodyPr wrap="square" rtlCol="0">
              <a:spAutoFit/>
            </a:bodyPr>
            <a:lstStyle/>
            <a:p>
              <a:r>
                <a:rPr lang="en-NL" sz="10000">
                  <a:solidFill>
                    <a:schemeClr val="bg1"/>
                  </a:solidFill>
                  <a:latin typeface="Marvel" pitchFamily="2" charset="0"/>
                </a:rPr>
                <a:t>MEASURING</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30091" y="1809759"/>
            <a:ext cx="3872904" cy="1631216"/>
            <a:chOff x="2149311" y="3564510"/>
            <a:chExt cx="2549329"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9311" y="3732989"/>
              <a:ext cx="2454754" cy="12763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67906" y="3564510"/>
              <a:ext cx="2530734" cy="1770905"/>
            </a:xfrm>
            <a:prstGeom prst="rect">
              <a:avLst/>
            </a:prstGeom>
            <a:noFill/>
          </p:spPr>
          <p:txBody>
            <a:bodyPr wrap="square" rtlCol="0">
              <a:spAutoFit/>
            </a:bodyPr>
            <a:lstStyle/>
            <a:p>
              <a:r>
                <a:rPr lang="en-NL" sz="10000">
                  <a:solidFill>
                    <a:schemeClr val="bg1"/>
                  </a:solidFill>
                  <a:latin typeface="Marvel" pitchFamily="2" charset="0"/>
                </a:rPr>
                <a:t>OUTCOME</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Customer </a:t>
              </a:r>
            </a:p>
            <a:p>
              <a:pPr algn="ctr"/>
              <a:r>
                <a:rPr lang="en-NL" sz="5000" b="1" dirty="0">
                  <a:solidFill>
                    <a:schemeClr val="bg1"/>
                  </a:solidFill>
                  <a:latin typeface="Ubuntu" panose="020B0504030602030204" pitchFamily="34" charset="0"/>
                </a:rPr>
                <a:t>Satisfaction</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Feature </a:t>
              </a:r>
            </a:p>
            <a:p>
              <a:pPr algn="ctr"/>
              <a:r>
                <a:rPr lang="en-NL" sz="5000" b="1" dirty="0">
                  <a:solidFill>
                    <a:schemeClr val="bg1"/>
                  </a:solidFill>
                  <a:latin typeface="Ubuntu" panose="020B0504030602030204" pitchFamily="34" charset="0"/>
                </a:rPr>
                <a:t>Usage Index</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C66D111-90B8-9B4E-938B-E7D9939AEC9E}"/>
              </a:ext>
            </a:extLst>
          </p:cNvPr>
          <p:cNvGrpSpPr/>
          <p:nvPr/>
        </p:nvGrpSpPr>
        <p:grpSpPr>
          <a:xfrm>
            <a:off x="883471" y="1832350"/>
            <a:ext cx="5792732" cy="1662950"/>
            <a:chOff x="821477" y="1802051"/>
            <a:chExt cx="5792732" cy="1662950"/>
          </a:xfrm>
        </p:grpSpPr>
        <p:sp>
          <p:nvSpPr>
            <p:cNvPr id="4" name="TextBox 3">
              <a:extLst>
                <a:ext uri="{FF2B5EF4-FFF2-40B4-BE49-F238E27FC236}">
                  <a16:creationId xmlns:a16="http://schemas.microsoft.com/office/drawing/2014/main" id="{04A1D98C-6844-1047-AE20-4C0289E1FAD6}"/>
                </a:ext>
              </a:extLst>
            </p:cNvPr>
            <p:cNvSpPr txBox="1"/>
            <p:nvPr/>
          </p:nvSpPr>
          <p:spPr>
            <a:xfrm>
              <a:off x="821477" y="1802051"/>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Defect Trends</a:t>
              </a:r>
            </a:p>
          </p:txBody>
        </p:sp>
        <p:sp>
          <p:nvSpPr>
            <p:cNvPr id="14" name="Diamond 13">
              <a:extLst>
                <a:ext uri="{FF2B5EF4-FFF2-40B4-BE49-F238E27FC236}">
                  <a16:creationId xmlns:a16="http://schemas.microsoft.com/office/drawing/2014/main" id="{5F898ECD-9A48-6344-B2A0-4E6E20AD0A1F}"/>
                </a:ext>
              </a:extLst>
            </p:cNvPr>
            <p:cNvSpPr/>
            <p:nvPr/>
          </p:nvSpPr>
          <p:spPr>
            <a:xfrm>
              <a:off x="2792914" y="291481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Diamond 14">
              <a:extLst>
                <a:ext uri="{FF2B5EF4-FFF2-40B4-BE49-F238E27FC236}">
                  <a16:creationId xmlns:a16="http://schemas.microsoft.com/office/drawing/2014/main" id="{D5DC2B01-F4DD-5542-A4AA-D948DBD925D5}"/>
                </a:ext>
              </a:extLst>
            </p:cNvPr>
            <p:cNvSpPr/>
            <p:nvPr/>
          </p:nvSpPr>
          <p:spPr>
            <a:xfrm>
              <a:off x="3442748"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Diamond 15">
              <a:extLst>
                <a:ext uri="{FF2B5EF4-FFF2-40B4-BE49-F238E27FC236}">
                  <a16:creationId xmlns:a16="http://schemas.microsoft.com/office/drawing/2014/main" id="{7F0C826D-9CAF-BE47-9C21-B43F1B78958E}"/>
                </a:ext>
              </a:extLst>
            </p:cNvPr>
            <p:cNvSpPr/>
            <p:nvPr/>
          </p:nvSpPr>
          <p:spPr>
            <a:xfrm>
              <a:off x="4092582"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22749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Product </a:t>
              </a:r>
            </a:p>
            <a:p>
              <a:pPr algn="ctr"/>
              <a:r>
                <a:rPr lang="en-NL" sz="5000" b="1" dirty="0">
                  <a:solidFill>
                    <a:schemeClr val="bg1"/>
                  </a:solidFill>
                  <a:latin typeface="Ubuntu" panose="020B0504030602030204" pitchFamily="34" charset="0"/>
                </a:rPr>
                <a:t>Cost Ratio</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44726" y="1454260"/>
            <a:ext cx="5870221" cy="2419129"/>
            <a:chOff x="805982" y="1360938"/>
            <a:chExt cx="587022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883471" y="140710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Installed </a:t>
              </a:r>
            </a:p>
            <a:p>
              <a:pPr algn="ctr"/>
              <a:r>
                <a:rPr lang="en-NL" sz="5000" b="1" dirty="0">
                  <a:solidFill>
                    <a:schemeClr val="bg1"/>
                  </a:solidFill>
                  <a:latin typeface="Ubuntu" panose="020B0504030602030204" pitchFamily="34" charset="0"/>
                </a:rPr>
                <a:t>Version Index</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4991437" y="3324877"/>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a:blip r:embed="rId4"/>
          <a:stretch>
            <a:fillRect/>
          </a:stretch>
        </p:blipFill>
        <p:spPr>
          <a:xfrm>
            <a:off x="4555669" y="-324090"/>
            <a:ext cx="2268599" cy="2232403"/>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029052" y="1366749"/>
            <a:ext cx="3305328" cy="2169825"/>
          </a:xfrm>
          <a:prstGeom prst="rect">
            <a:avLst/>
          </a:prstGeom>
        </p:spPr>
        <p:txBody>
          <a:bodyPr wrap="square">
            <a:spAutoFit/>
          </a:bodyPr>
          <a:lstStyle/>
          <a:p>
            <a:pPr algn="ctr"/>
            <a:r>
              <a:rPr lang="en-GB" sz="900" b="1" dirty="0">
                <a:solidFill>
                  <a:schemeClr val="bg1"/>
                </a:solidFill>
                <a:latin typeface="Ubuntu Light" panose="020B0304030602030204" pitchFamily="34" charset="0"/>
              </a:rPr>
              <a:t>Scrum</a:t>
            </a:r>
            <a:r>
              <a:rPr lang="en-GB" sz="900" dirty="0">
                <a:solidFill>
                  <a:schemeClr val="bg1"/>
                </a:solidFill>
                <a:latin typeface="Ubuntu Light" panose="020B0304030602030204" pitchFamily="34" charset="0"/>
              </a:rPr>
              <a:t> </a:t>
            </a:r>
            <a:r>
              <a:rPr lang="en-GB" sz="900" b="1" dirty="0">
                <a:solidFill>
                  <a:schemeClr val="bg1"/>
                </a:solidFill>
                <a:latin typeface="Ubuntu Light" panose="020B0304030602030204" pitchFamily="34" charset="0"/>
              </a:rPr>
              <a:t>Facilitators</a:t>
            </a:r>
            <a:r>
              <a:rPr lang="en-GB" sz="900" dirty="0">
                <a:solidFill>
                  <a:schemeClr val="bg1"/>
                </a:solidFill>
                <a:latin typeface="Ubuntu Light" panose="020B0304030602030204" pitchFamily="34" charset="0"/>
              </a:rPr>
              <a:t> is a Dutch-based training organization on a mission to help professionals become awesome Scrum facilitators. A Scrum Facilitator can be a Scrum Master, Product Owner, developer or  leader. Great Scrum Facilitators understand the Scrum values &amp; principles and use these to effectively implement Scrum with their teams and organizations.</a:t>
            </a:r>
          </a:p>
          <a:p>
            <a:pPr algn="ctr"/>
            <a:endParaRPr lang="en-GB" sz="900" dirty="0">
              <a:solidFill>
                <a:schemeClr val="bg1"/>
              </a:solidFill>
              <a:latin typeface="Ubuntu Light" panose="020B0304030602030204" pitchFamily="34" charset="0"/>
            </a:endParaRPr>
          </a:p>
          <a:p>
            <a:pPr algn="ctr"/>
            <a:r>
              <a:rPr lang="en-GB" sz="900" b="1" dirty="0">
                <a:solidFill>
                  <a:schemeClr val="bg1"/>
                </a:solidFill>
                <a:latin typeface="Ubuntu Light" panose="020B0304030602030204" pitchFamily="34" charset="0"/>
              </a:rPr>
              <a:t>Scrum Facilitators is a Scrum.org partner</a:t>
            </a:r>
            <a:r>
              <a:rPr lang="en-GB" sz="900" dirty="0">
                <a:solidFill>
                  <a:schemeClr val="bg1"/>
                </a:solidFill>
                <a:latin typeface="Ubuntu Light" panose="020B0304030602030204" pitchFamily="34" charset="0"/>
              </a:rPr>
              <a:t>. Our classes are accredited, always up-to-date, fun, super interactive and always facilitated by two trainers to maximize your learning objectives. Our trainers are </a:t>
            </a:r>
            <a:r>
              <a:rPr lang="en-GB" sz="900" b="1" dirty="0">
                <a:solidFill>
                  <a:schemeClr val="bg1"/>
                </a:solidFill>
                <a:latin typeface="Ubuntu Light" panose="020B0304030602030204" pitchFamily="34" charset="0"/>
              </a:rPr>
              <a:t>seasoned experts </a:t>
            </a:r>
            <a:r>
              <a:rPr lang="en-GB" sz="900" dirty="0">
                <a:solidFill>
                  <a:schemeClr val="bg1"/>
                </a:solidFill>
                <a:latin typeface="Ubuntu Light" panose="020B0304030602030204" pitchFamily="34" charset="0"/>
              </a:rPr>
              <a:t>and </a:t>
            </a:r>
            <a:r>
              <a:rPr lang="en-GB" sz="900" b="1" dirty="0">
                <a:solidFill>
                  <a:schemeClr val="bg1"/>
                </a:solidFill>
                <a:latin typeface="Ubuntu Light" panose="020B0304030602030204" pitchFamily="34" charset="0"/>
              </a:rPr>
              <a:t>Scrum.org certified </a:t>
            </a:r>
            <a:r>
              <a:rPr lang="en-GB" sz="900" dirty="0">
                <a:solidFill>
                  <a:schemeClr val="bg1"/>
                </a:solidFill>
                <a:latin typeface="Ubuntu Light" panose="020B0304030602030204" pitchFamily="34" charset="0"/>
              </a:rPr>
              <a:t>Professional Scrum Trainers with substantial real life experience in various settings.</a:t>
            </a:r>
          </a:p>
          <a:p>
            <a:pPr algn="ctr"/>
            <a:endParaRPr lang="en-GB" sz="900" dirty="0">
              <a:solidFill>
                <a:schemeClr val="bg1"/>
              </a:solidFill>
              <a:latin typeface="Ubuntu Light" panose="020B0304030602030204" pitchFamily="34" charset="0"/>
            </a:endParaRPr>
          </a:p>
        </p:txBody>
      </p:sp>
      <p:sp>
        <p:nvSpPr>
          <p:cNvPr id="18" name="TextBox 17">
            <a:extLst>
              <a:ext uri="{FF2B5EF4-FFF2-40B4-BE49-F238E27FC236}">
                <a16:creationId xmlns:a16="http://schemas.microsoft.com/office/drawing/2014/main" id="{6F943A64-0EE7-0746-8785-BA4ACC104E94}"/>
              </a:ext>
            </a:extLst>
          </p:cNvPr>
          <p:cNvSpPr txBox="1"/>
          <p:nvPr/>
        </p:nvSpPr>
        <p:spPr>
          <a:xfrm>
            <a:off x="123986" y="729912"/>
            <a:ext cx="3572360" cy="1015663"/>
          </a:xfrm>
          <a:prstGeom prst="rect">
            <a:avLst/>
          </a:prstGeom>
          <a:noFill/>
        </p:spPr>
        <p:txBody>
          <a:bodyPr wrap="square" rtlCol="0">
            <a:spAutoFit/>
          </a:bodyPr>
          <a:lstStyle/>
          <a:p>
            <a:pPr algn="ctr"/>
            <a:r>
              <a:rPr lang="en-GB" sz="1000" dirty="0">
                <a:solidFill>
                  <a:schemeClr val="bg1"/>
                </a:solidFill>
                <a:latin typeface="Ubuntu" panose="020B0504030602030204" pitchFamily="34" charset="0"/>
              </a:rPr>
              <a:t>This game is based on Evidence Based Management (EBM). EBM is an empirical framework organizations can use to help measure the (perceived) product value, and the way they deliver their product(s). The measurements can be inspected to help maximize product value and improve the way of working.</a:t>
            </a:r>
            <a:endParaRPr lang="en-NL" sz="10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13612" y="1837558"/>
            <a:ext cx="3305328" cy="2862322"/>
          </a:xfrm>
          <a:prstGeom prst="rect">
            <a:avLst/>
          </a:prstGeom>
          <a:noFill/>
        </p:spPr>
        <p:txBody>
          <a:bodyPr wrap="square" rtlCol="0">
            <a:spAutoFit/>
          </a:bodyPr>
          <a:lstStyle/>
          <a:p>
            <a:pPr marL="228600" indent="-228600">
              <a:buFont typeface="+mj-lt"/>
              <a:buAutoNum type="arabicPeriod"/>
            </a:pPr>
            <a:r>
              <a:rPr lang="en-GB" sz="900" dirty="0">
                <a:solidFill>
                  <a:schemeClr val="bg1"/>
                </a:solidFill>
                <a:latin typeface="Ubuntu Light" panose="020B0304030602030204" pitchFamily="34" charset="0"/>
              </a:rPr>
              <a:t>As a Scrum Facilitator, put the four Key Value Areas (KVAs) in a row on the floor (Current Value, Time to Market, Ability to Innovate and Unrealized Value). Explain each KVA to the participants.</a:t>
            </a:r>
          </a:p>
          <a:p>
            <a:pPr marL="228600" indent="-228600">
              <a:buFont typeface="+mj-lt"/>
              <a:buAutoNum type="arabicPeriod"/>
            </a:pPr>
            <a:r>
              <a:rPr lang="en-GB" sz="900" dirty="0">
                <a:solidFill>
                  <a:schemeClr val="bg1"/>
                </a:solidFill>
                <a:latin typeface="Ubuntu Light" panose="020B0304030602030204" pitchFamily="34" charset="0"/>
              </a:rPr>
              <a:t>Form two groups and hand one group the green Key Value Measures cards (KVMs) and the other group the remaining purple KVMs.</a:t>
            </a:r>
          </a:p>
          <a:p>
            <a:pPr marL="228600" indent="-228600">
              <a:buFont typeface="+mj-lt"/>
              <a:buAutoNum type="arabicPeriod"/>
            </a:pPr>
            <a:r>
              <a:rPr lang="en-GB" sz="900" dirty="0">
                <a:solidFill>
                  <a:schemeClr val="bg1"/>
                </a:solidFill>
                <a:latin typeface="Ubuntu Light" panose="020B0304030602030204" pitchFamily="34" charset="0"/>
              </a:rPr>
              <a:t>Step 1: Invite the group(s) to discuss and put the KVMs under the correct KVA.</a:t>
            </a:r>
          </a:p>
          <a:p>
            <a:pPr marL="228600" indent="-228600">
              <a:buFont typeface="+mj-lt"/>
              <a:buAutoNum type="arabicPeriod"/>
            </a:pPr>
            <a:r>
              <a:rPr lang="en-GB" sz="900" dirty="0">
                <a:solidFill>
                  <a:schemeClr val="bg1"/>
                </a:solidFill>
                <a:latin typeface="Ubuntu Light" panose="020B0304030602030204" pitchFamily="34" charset="0"/>
              </a:rPr>
              <a:t>Step 2: Invite both groups to discuss their results and adapt their cards. Make sure by the end of this round, the KVM cards are under the correct KVA. </a:t>
            </a:r>
          </a:p>
          <a:p>
            <a:pPr marL="228600" indent="-228600">
              <a:buFont typeface="+mj-lt"/>
              <a:buAutoNum type="arabicPeriod"/>
            </a:pPr>
            <a:r>
              <a:rPr lang="en-GB" sz="900" dirty="0">
                <a:solidFill>
                  <a:schemeClr val="bg1"/>
                </a:solidFill>
                <a:latin typeface="Ubuntu Light" panose="020B0304030602030204" pitchFamily="34" charset="0"/>
              </a:rPr>
              <a:t>Step 3: Invite the participants to individually look at the KVMs and select one KVM that caught their attention. (A non-EBM KVM may also be chosen at this point)</a:t>
            </a:r>
          </a:p>
          <a:p>
            <a:pPr marL="228600" indent="-228600">
              <a:buFont typeface="+mj-lt"/>
              <a:buAutoNum type="arabicPeriod"/>
            </a:pPr>
            <a:r>
              <a:rPr lang="en-GB" sz="900" dirty="0">
                <a:solidFill>
                  <a:schemeClr val="bg1"/>
                </a:solidFill>
                <a:latin typeface="Ubuntu Light" panose="020B0304030602030204" pitchFamily="34" charset="0"/>
              </a:rPr>
              <a:t>Step 4: Invite the participants into groups of four. Ask each participant to explain why they chose their particular KVM and collaborate on how to implement it. (In case of non-EBM measures, pay attention that these are not vanity metrics and discuss the potential pitfalls)</a:t>
            </a:r>
            <a:endParaRPr lang="en-NL" sz="900" dirty="0">
              <a:solidFill>
                <a:schemeClr val="bg1"/>
              </a:solidFill>
              <a:latin typeface="Ubuntu Light" panose="020B0304030602030204" pitchFamily="34" charset="0"/>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294481" y="3895330"/>
            <a:ext cx="2771468" cy="738664"/>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Based on the 2020 EBM Guide. Learn about Evidence-Based Management (EBM) </a:t>
            </a:r>
            <a:r>
              <a:rPr lang="en-GB" sz="700" dirty="0">
                <a:solidFill>
                  <a:schemeClr val="bg1"/>
                </a:solidFill>
                <a:latin typeface="Ubuntu Light" panose="020B0304030602030204" pitchFamily="34" charset="0"/>
              </a:rPr>
              <a:t>at </a:t>
            </a:r>
            <a:r>
              <a:rPr lang="en-GB" sz="700" dirty="0">
                <a:solidFill>
                  <a:schemeClr val="bg1"/>
                </a:solidFill>
                <a:latin typeface="Ubuntu Light" panose="020B0304030602030204" pitchFamily="34" charset="0"/>
                <a:hlinkClick r:id="rId5"/>
              </a:rPr>
              <a:t>http://s</a:t>
            </a:r>
            <a:r>
              <a:rPr lang="en-NL" sz="700" dirty="0">
                <a:solidFill>
                  <a:schemeClr val="bg1"/>
                </a:solidFill>
                <a:latin typeface="Ubuntu Light" panose="020B0304030602030204" pitchFamily="34" charset="0"/>
                <a:hlinkClick r:id="rId5"/>
              </a:rPr>
              <a:t>crum.org/EBM</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Measuring Outcome game (v2) is licensed under </a:t>
            </a:r>
          </a:p>
          <a:p>
            <a:pPr algn="ctr"/>
            <a:r>
              <a:rPr lang="en-GB" sz="700" dirty="0">
                <a:solidFill>
                  <a:schemeClr val="bg1"/>
                </a:solidFill>
                <a:latin typeface="Ubuntu Light" panose="020B0304030602030204" pitchFamily="34" charset="0"/>
              </a:rPr>
              <a:t>CC BY-NC-SA 4.0</a:t>
            </a:r>
          </a:p>
          <a:p>
            <a:pPr algn="ctr"/>
            <a:r>
              <a:rPr lang="en-GB" sz="700" dirty="0">
                <a:solidFill>
                  <a:schemeClr val="bg1">
                    <a:lumMod val="75000"/>
                  </a:schemeClr>
                </a:solidFill>
                <a:latin typeface="Ubuntu Light" panose="020B0304030602030204" pitchFamily="34" charset="0"/>
              </a:rPr>
              <a:t>By Scrum Facilitators</a:t>
            </a:r>
          </a:p>
        </p:txBody>
      </p:sp>
      <p:grpSp>
        <p:nvGrpSpPr>
          <p:cNvPr id="2" name="Group 1">
            <a:extLst>
              <a:ext uri="{FF2B5EF4-FFF2-40B4-BE49-F238E27FC236}">
                <a16:creationId xmlns:a16="http://schemas.microsoft.com/office/drawing/2014/main" id="{E86EE5EF-4E07-9D4A-8C2D-83F385087044}"/>
              </a:ext>
            </a:extLst>
          </p:cNvPr>
          <p:cNvGrpSpPr/>
          <p:nvPr/>
        </p:nvGrpSpPr>
        <p:grpSpPr>
          <a:xfrm>
            <a:off x="-232456" y="161565"/>
            <a:ext cx="3909016" cy="665950"/>
            <a:chOff x="-77476" y="76326"/>
            <a:chExt cx="3909016" cy="665950"/>
          </a:xfrm>
        </p:grpSpPr>
        <p:sp>
          <p:nvSpPr>
            <p:cNvPr id="19" name="TextBox 18">
              <a:extLst>
                <a:ext uri="{FF2B5EF4-FFF2-40B4-BE49-F238E27FC236}">
                  <a16:creationId xmlns:a16="http://schemas.microsoft.com/office/drawing/2014/main" id="{595EE125-EFCC-F14F-8498-A6CD8EEF0F59}"/>
                </a:ext>
              </a:extLst>
            </p:cNvPr>
            <p:cNvSpPr txBox="1"/>
            <p:nvPr/>
          </p:nvSpPr>
          <p:spPr>
            <a:xfrm>
              <a:off x="-77476" y="76326"/>
              <a:ext cx="3909016" cy="664926"/>
            </a:xfrm>
            <a:prstGeom prst="rect">
              <a:avLst/>
            </a:prstGeom>
            <a:noFill/>
          </p:spPr>
          <p:txBody>
            <a:bodyPr wrap="square" rtlCol="0">
              <a:spAutoFit/>
            </a:bodyPr>
            <a:lstStyle/>
            <a:p>
              <a:pPr algn="ctr"/>
              <a:r>
                <a:rPr lang="en-NL" sz="3700" b="1" dirty="0">
                  <a:latin typeface="Marvel" pitchFamily="2" charset="0"/>
                </a:rPr>
                <a:t>FACILITATE THE GAM</a:t>
              </a:r>
            </a:p>
          </p:txBody>
        </p:sp>
        <p:sp>
          <p:nvSpPr>
            <p:cNvPr id="24" name="TextBox 23">
              <a:extLst>
                <a:ext uri="{FF2B5EF4-FFF2-40B4-BE49-F238E27FC236}">
                  <a16:creationId xmlns:a16="http://schemas.microsoft.com/office/drawing/2014/main" id="{9D817926-FA1D-B346-9D51-472AADB3F438}"/>
                </a:ext>
              </a:extLst>
            </p:cNvPr>
            <p:cNvSpPr txBox="1"/>
            <p:nvPr/>
          </p:nvSpPr>
          <p:spPr>
            <a:xfrm>
              <a:off x="3221873" y="77350"/>
              <a:ext cx="249747" cy="664926"/>
            </a:xfrm>
            <a:prstGeom prst="rect">
              <a:avLst/>
            </a:prstGeom>
            <a:noFill/>
          </p:spPr>
          <p:txBody>
            <a:bodyPr wrap="square" rtlCol="0">
              <a:spAutoFit/>
            </a:bodyPr>
            <a:lstStyle/>
            <a:p>
              <a:pPr algn="ctr"/>
              <a:r>
                <a:rPr lang="en-NL" sz="3700" b="1" dirty="0">
                  <a:latin typeface="Marvel" pitchFamily="2" charset="0"/>
                </a:rPr>
                <a:t>E</a:t>
              </a:r>
            </a:p>
          </p:txBody>
        </p:sp>
      </p:grpSp>
      <p:cxnSp>
        <p:nvCxnSpPr>
          <p:cNvPr id="4" name="Straight Connector 3">
            <a:extLst>
              <a:ext uri="{FF2B5EF4-FFF2-40B4-BE49-F238E27FC236}">
                <a16:creationId xmlns:a16="http://schemas.microsoft.com/office/drawing/2014/main" id="{68785FFA-7409-D846-8C87-4C5E3E391542}"/>
              </a:ext>
            </a:extLst>
          </p:cNvPr>
          <p:cNvCxnSpPr/>
          <p:nvPr/>
        </p:nvCxnSpPr>
        <p:spPr>
          <a:xfrm>
            <a:off x="3779837" y="255722"/>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Build &amp; Integration Frequency</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Production Incident Trends</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Release </a:t>
              </a:r>
            </a:p>
            <a:p>
              <a:pPr algn="ctr"/>
              <a:r>
                <a:rPr lang="en-NL" sz="5000" b="1" dirty="0">
                  <a:solidFill>
                    <a:schemeClr val="bg1"/>
                  </a:solidFill>
                  <a:latin typeface="Ubuntu" panose="020B0504030602030204" pitchFamily="34" charset="0"/>
                </a:rPr>
                <a:t>Stabilization </a:t>
              </a:r>
            </a:p>
            <a:p>
              <a:pPr algn="ctr"/>
              <a:r>
                <a:rPr lang="en-NL" sz="5000" b="1" dirty="0">
                  <a:solidFill>
                    <a:schemeClr val="bg1"/>
                  </a:solidFill>
                  <a:latin typeface="Ubuntu" panose="020B0504030602030204" pitchFamily="34" charset="0"/>
                </a:rPr>
                <a:t>Period</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75620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Market</a:t>
              </a:r>
            </a:p>
            <a:p>
              <a:pPr algn="ctr"/>
              <a:r>
                <a:rPr lang="en-NL" sz="5000" b="1" dirty="0">
                  <a:solidFill>
                    <a:schemeClr val="bg1"/>
                  </a:solidFill>
                  <a:latin typeface="Ubuntu" panose="020B0504030602030204" pitchFamily="34" charset="0"/>
                </a:rPr>
                <a:t>Share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9739394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Cycle Time</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D8656E71-C2B4-0F4F-93C2-2FE01E15243E}"/>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dirty="0"/>
          </a:p>
        </p:txBody>
      </p:sp>
      <p:sp>
        <p:nvSpPr>
          <p:cNvPr id="15" name="Rectangle 14">
            <a:extLst>
              <a:ext uri="{FF2B5EF4-FFF2-40B4-BE49-F238E27FC236}">
                <a16:creationId xmlns:a16="http://schemas.microsoft.com/office/drawing/2014/main" id="{F07C9767-773C-644A-A638-0001139EE025}"/>
              </a:ext>
            </a:extLst>
          </p:cNvPr>
          <p:cNvSpPr/>
          <p:nvPr/>
        </p:nvSpPr>
        <p:spPr>
          <a:xfrm>
            <a:off x="654576"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17" name="TextBox 16">
            <a:extLst>
              <a:ext uri="{FF2B5EF4-FFF2-40B4-BE49-F238E27FC236}">
                <a16:creationId xmlns:a16="http://schemas.microsoft.com/office/drawing/2014/main" id="{E287ED43-6E86-FA4F-94F4-5B177664B785}"/>
              </a:ext>
            </a:extLst>
          </p:cNvPr>
          <p:cNvSpPr txBox="1"/>
          <p:nvPr/>
        </p:nvSpPr>
        <p:spPr>
          <a:xfrm>
            <a:off x="1092134" y="1887167"/>
            <a:ext cx="5451371" cy="1477328"/>
          </a:xfrm>
          <a:prstGeom prst="rect">
            <a:avLst/>
          </a:prstGeom>
          <a:noFill/>
        </p:spPr>
        <p:txBody>
          <a:bodyPr wrap="square" rtlCol="0">
            <a:spAutoFit/>
          </a:bodyPr>
          <a:lstStyle/>
          <a:p>
            <a:pPr algn="ctr"/>
            <a:r>
              <a:rPr lang="en-NL" sz="9000" dirty="0">
                <a:latin typeface="Marvel" pitchFamily="2" charset="0"/>
              </a:rPr>
              <a:t>CURRENT VALUE</a:t>
            </a:r>
          </a:p>
        </p:txBody>
      </p:sp>
      <p:sp>
        <p:nvSpPr>
          <p:cNvPr id="2" name="TextBox 1">
            <a:extLst>
              <a:ext uri="{FF2B5EF4-FFF2-40B4-BE49-F238E27FC236}">
                <a16:creationId xmlns:a16="http://schemas.microsoft.com/office/drawing/2014/main" id="{40491A28-9097-6F43-9DB2-81A447868F1E}"/>
              </a:ext>
            </a:extLst>
          </p:cNvPr>
          <p:cNvSpPr txBox="1"/>
          <p:nvPr/>
        </p:nvSpPr>
        <p:spPr>
          <a:xfrm>
            <a:off x="2527241" y="3029919"/>
            <a:ext cx="2581155"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The value that the product delivers today</a:t>
            </a:r>
            <a:endParaRPr lang="en-NL" sz="1000" dirty="0">
              <a:solidFill>
                <a:schemeClr val="bg1">
                  <a:lumMod val="50000"/>
                </a:schemeClr>
              </a:solidFill>
              <a:latin typeface="Ubuntu" panose="020B0504030602030204" pitchFamily="34" charset="0"/>
            </a:endParaRPr>
          </a:p>
        </p:txBody>
      </p:sp>
      <p:sp>
        <p:nvSpPr>
          <p:cNvPr id="9" name="Rounded Rectangle 8">
            <a:extLst>
              <a:ext uri="{FF2B5EF4-FFF2-40B4-BE49-F238E27FC236}">
                <a16:creationId xmlns:a16="http://schemas.microsoft.com/office/drawing/2014/main" id="{80A414F0-FCE5-2E45-A339-248A82CA3769}"/>
              </a:ext>
            </a:extLst>
          </p:cNvPr>
          <p:cNvSpPr/>
          <p:nvPr/>
        </p:nvSpPr>
        <p:spPr>
          <a:xfrm>
            <a:off x="-205353" y="76975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Rounded Rectangle 9">
            <a:extLst>
              <a:ext uri="{FF2B5EF4-FFF2-40B4-BE49-F238E27FC236}">
                <a16:creationId xmlns:a16="http://schemas.microsoft.com/office/drawing/2014/main" id="{2333F93C-0F67-C146-84E2-9B869646EE60}"/>
              </a:ext>
            </a:extLst>
          </p:cNvPr>
          <p:cNvSpPr/>
          <p:nvPr/>
        </p:nvSpPr>
        <p:spPr>
          <a:xfrm>
            <a:off x="-186093" y="132509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Rounded Rectangle 10">
            <a:extLst>
              <a:ext uri="{FF2B5EF4-FFF2-40B4-BE49-F238E27FC236}">
                <a16:creationId xmlns:a16="http://schemas.microsoft.com/office/drawing/2014/main" id="{AA9F6613-2A28-7048-A742-95677A05CBD2}"/>
              </a:ext>
            </a:extLst>
          </p:cNvPr>
          <p:cNvSpPr/>
          <p:nvPr/>
        </p:nvSpPr>
        <p:spPr>
          <a:xfrm>
            <a:off x="-205353" y="1880462"/>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ounded Rectangle 11">
            <a:extLst>
              <a:ext uri="{FF2B5EF4-FFF2-40B4-BE49-F238E27FC236}">
                <a16:creationId xmlns:a16="http://schemas.microsoft.com/office/drawing/2014/main" id="{2035461B-5D95-774C-8E4D-3CB256D762EA}"/>
              </a:ext>
            </a:extLst>
          </p:cNvPr>
          <p:cNvSpPr/>
          <p:nvPr/>
        </p:nvSpPr>
        <p:spPr>
          <a:xfrm>
            <a:off x="-228076" y="2435818"/>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Rounded Rectangle 12">
            <a:extLst>
              <a:ext uri="{FF2B5EF4-FFF2-40B4-BE49-F238E27FC236}">
                <a16:creationId xmlns:a16="http://schemas.microsoft.com/office/drawing/2014/main" id="{F78111FD-544B-3749-B4C7-6C0601A72685}"/>
              </a:ext>
            </a:extLst>
          </p:cNvPr>
          <p:cNvSpPr/>
          <p:nvPr/>
        </p:nvSpPr>
        <p:spPr>
          <a:xfrm>
            <a:off x="-199978" y="2991174"/>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Rounded Rectangle 15">
            <a:extLst>
              <a:ext uri="{FF2B5EF4-FFF2-40B4-BE49-F238E27FC236}">
                <a16:creationId xmlns:a16="http://schemas.microsoft.com/office/drawing/2014/main" id="{74B1E9C1-F51F-E349-A7D6-273F919A86DE}"/>
              </a:ext>
            </a:extLst>
          </p:cNvPr>
          <p:cNvSpPr/>
          <p:nvPr/>
        </p:nvSpPr>
        <p:spPr>
          <a:xfrm>
            <a:off x="-205353" y="354653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Rounded Rectangle 17">
            <a:extLst>
              <a:ext uri="{FF2B5EF4-FFF2-40B4-BE49-F238E27FC236}">
                <a16:creationId xmlns:a16="http://schemas.microsoft.com/office/drawing/2014/main" id="{6BB192FA-7562-6C45-B5B6-0487D9CB90FC}"/>
              </a:ext>
            </a:extLst>
          </p:cNvPr>
          <p:cNvSpPr/>
          <p:nvPr/>
        </p:nvSpPr>
        <p:spPr>
          <a:xfrm>
            <a:off x="-199426" y="410188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Rounded Rectangle 18">
            <a:extLst>
              <a:ext uri="{FF2B5EF4-FFF2-40B4-BE49-F238E27FC236}">
                <a16:creationId xmlns:a16="http://schemas.microsoft.com/office/drawing/2014/main" id="{DFF58212-847B-D248-84DE-5532419AD67A}"/>
              </a:ext>
            </a:extLst>
          </p:cNvPr>
          <p:cNvSpPr/>
          <p:nvPr/>
        </p:nvSpPr>
        <p:spPr>
          <a:xfrm>
            <a:off x="7348208" y="76974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Rounded Rectangle 19">
            <a:extLst>
              <a:ext uri="{FF2B5EF4-FFF2-40B4-BE49-F238E27FC236}">
                <a16:creationId xmlns:a16="http://schemas.microsoft.com/office/drawing/2014/main" id="{8C0CF75B-D58A-4840-8464-3D74529F5933}"/>
              </a:ext>
            </a:extLst>
          </p:cNvPr>
          <p:cNvSpPr/>
          <p:nvPr/>
        </p:nvSpPr>
        <p:spPr>
          <a:xfrm>
            <a:off x="7348208" y="132510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Rounded Rectangle 20">
            <a:extLst>
              <a:ext uri="{FF2B5EF4-FFF2-40B4-BE49-F238E27FC236}">
                <a16:creationId xmlns:a16="http://schemas.microsoft.com/office/drawing/2014/main" id="{66339E88-CF46-694D-8472-C7F78C4EBDDB}"/>
              </a:ext>
            </a:extLst>
          </p:cNvPr>
          <p:cNvSpPr/>
          <p:nvPr/>
        </p:nvSpPr>
        <p:spPr>
          <a:xfrm>
            <a:off x="7348396" y="188046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Rounded Rectangle 21">
            <a:extLst>
              <a:ext uri="{FF2B5EF4-FFF2-40B4-BE49-F238E27FC236}">
                <a16:creationId xmlns:a16="http://schemas.microsoft.com/office/drawing/2014/main" id="{EE08CE49-2BDF-7E47-93A6-34A667AEB601}"/>
              </a:ext>
            </a:extLst>
          </p:cNvPr>
          <p:cNvSpPr/>
          <p:nvPr/>
        </p:nvSpPr>
        <p:spPr>
          <a:xfrm>
            <a:off x="7348208" y="2435817"/>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Rounded Rectangle 22">
            <a:extLst>
              <a:ext uri="{FF2B5EF4-FFF2-40B4-BE49-F238E27FC236}">
                <a16:creationId xmlns:a16="http://schemas.microsoft.com/office/drawing/2014/main" id="{0B4B9A8D-960F-1A49-BC4D-3FC55095C91E}"/>
              </a:ext>
            </a:extLst>
          </p:cNvPr>
          <p:cNvSpPr/>
          <p:nvPr/>
        </p:nvSpPr>
        <p:spPr>
          <a:xfrm>
            <a:off x="7348208" y="2991173"/>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Rounded Rectangle 23">
            <a:extLst>
              <a:ext uri="{FF2B5EF4-FFF2-40B4-BE49-F238E27FC236}">
                <a16:creationId xmlns:a16="http://schemas.microsoft.com/office/drawing/2014/main" id="{90B90E96-DA65-3844-A895-A8E4275F2E9E}"/>
              </a:ext>
            </a:extLst>
          </p:cNvPr>
          <p:cNvSpPr/>
          <p:nvPr/>
        </p:nvSpPr>
        <p:spPr>
          <a:xfrm>
            <a:off x="7348208" y="354652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Rounded Rectangle 24">
            <a:extLst>
              <a:ext uri="{FF2B5EF4-FFF2-40B4-BE49-F238E27FC236}">
                <a16:creationId xmlns:a16="http://schemas.microsoft.com/office/drawing/2014/main" id="{5950A2A1-25A0-624E-8059-D651F019971A}"/>
              </a:ext>
            </a:extLst>
          </p:cNvPr>
          <p:cNvSpPr/>
          <p:nvPr/>
        </p:nvSpPr>
        <p:spPr>
          <a:xfrm>
            <a:off x="7348207" y="410187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955084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5614"/>
            <a:ext cx="5792732" cy="1636421"/>
            <a:chOff x="883471" y="1743339"/>
            <a:chExt cx="5792732" cy="163642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43339"/>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Time-to-Learn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7E1EFB4C-1311-B440-95C3-BA632B2F7241}"/>
              </a:ext>
            </a:extLst>
          </p:cNvPr>
          <p:cNvSpPr/>
          <p:nvPr/>
        </p:nvSpPr>
        <p:spPr>
          <a:xfrm>
            <a:off x="-1"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411DE3CD-0A56-EA49-BAD4-E1141CFE920B}"/>
              </a:ext>
            </a:extLst>
          </p:cNvPr>
          <p:cNvGrpSpPr/>
          <p:nvPr/>
        </p:nvGrpSpPr>
        <p:grpSpPr>
          <a:xfrm>
            <a:off x="883470" y="1570727"/>
            <a:ext cx="5792732" cy="2186196"/>
            <a:chOff x="782731" y="1470475"/>
            <a:chExt cx="5792732" cy="2186196"/>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70475"/>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Employee Satisfaction</a:t>
              </a:r>
            </a:p>
          </p:txBody>
        </p:sp>
        <p:sp>
          <p:nvSpPr>
            <p:cNvPr id="2" name="Oval 1">
              <a:extLst>
                <a:ext uri="{FF2B5EF4-FFF2-40B4-BE49-F238E27FC236}">
                  <a16:creationId xmlns:a16="http://schemas.microsoft.com/office/drawing/2014/main" id="{834B95C0-F5BF-2E4F-A033-A6B9973B7448}"/>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Oval 9">
              <a:extLst>
                <a:ext uri="{FF2B5EF4-FFF2-40B4-BE49-F238E27FC236}">
                  <a16:creationId xmlns:a16="http://schemas.microsoft.com/office/drawing/2014/main" id="{D975C12E-419E-0C46-8C87-95AB33D8608B}"/>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AAF73833-4FBD-7648-82A7-CC4201E96683}"/>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446576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03303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A8B3ACB-CB70-4347-9147-436357820D7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ED8108-FDA4-3E46-8468-F32F3028F6A8}"/>
              </a:ext>
            </a:extLst>
          </p:cNvPr>
          <p:cNvGrpSpPr/>
          <p:nvPr/>
        </p:nvGrpSpPr>
        <p:grpSpPr>
          <a:xfrm>
            <a:off x="883471" y="1558795"/>
            <a:ext cx="5792732" cy="2210059"/>
            <a:chOff x="782731" y="1446612"/>
            <a:chExt cx="5792732" cy="221005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661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Customer </a:t>
              </a:r>
            </a:p>
            <a:p>
              <a:pPr algn="ctr"/>
              <a:r>
                <a:rPr lang="en-NL" sz="5000" b="1" dirty="0">
                  <a:solidFill>
                    <a:schemeClr val="bg1"/>
                  </a:solidFill>
                  <a:latin typeface="Ubuntu" panose="020B0504030602030204" pitchFamily="34" charset="0"/>
                </a:rPr>
                <a:t>Usage Index</a:t>
              </a:r>
            </a:p>
          </p:txBody>
        </p:sp>
        <p:sp>
          <p:nvSpPr>
            <p:cNvPr id="10" name="Oval 9">
              <a:extLst>
                <a:ext uri="{FF2B5EF4-FFF2-40B4-BE49-F238E27FC236}">
                  <a16:creationId xmlns:a16="http://schemas.microsoft.com/office/drawing/2014/main" id="{51DD763D-2D80-0341-BBF5-1BE4D03E0B1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4DACCB6B-E3C5-8144-96AD-E97A5E3DC292}"/>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DB1B2D85-6356-1D48-84DB-1B9F95F87B2E}"/>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503854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80889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22B6B288-828A-D846-8E95-B2F336AC960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C5397E4D-2ECB-654A-BB42-052B09C60867}"/>
              </a:ext>
            </a:extLst>
          </p:cNvPr>
          <p:cNvGrpSpPr/>
          <p:nvPr/>
        </p:nvGrpSpPr>
        <p:grpSpPr>
          <a:xfrm>
            <a:off x="883471" y="1546873"/>
            <a:ext cx="5792732" cy="2233904"/>
            <a:chOff x="774780" y="1510232"/>
            <a:chExt cx="5792732" cy="2233904"/>
          </a:xfrm>
        </p:grpSpPr>
        <p:sp>
          <p:nvSpPr>
            <p:cNvPr id="6" name="TextBox 5">
              <a:extLst>
                <a:ext uri="{FF2B5EF4-FFF2-40B4-BE49-F238E27FC236}">
                  <a16:creationId xmlns:a16="http://schemas.microsoft.com/office/drawing/2014/main" id="{009EAD6C-D563-D744-AFCA-AE8CA95E6630}"/>
                </a:ext>
              </a:extLst>
            </p:cNvPr>
            <p:cNvSpPr txBox="1"/>
            <p:nvPr/>
          </p:nvSpPr>
          <p:spPr>
            <a:xfrm>
              <a:off x="774780" y="151023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Revenue </a:t>
              </a:r>
            </a:p>
            <a:p>
              <a:pPr algn="ctr"/>
              <a:r>
                <a:rPr lang="en-NL" sz="5000" b="1" dirty="0">
                  <a:solidFill>
                    <a:schemeClr val="bg1"/>
                  </a:solidFill>
                  <a:latin typeface="Ubuntu" panose="020B0504030602030204" pitchFamily="34" charset="0"/>
                </a:rPr>
                <a:t>per Employee</a:t>
              </a:r>
            </a:p>
          </p:txBody>
        </p:sp>
        <p:sp>
          <p:nvSpPr>
            <p:cNvPr id="10" name="Oval 9">
              <a:extLst>
                <a:ext uri="{FF2B5EF4-FFF2-40B4-BE49-F238E27FC236}">
                  <a16:creationId xmlns:a16="http://schemas.microsoft.com/office/drawing/2014/main" id="{D8E95E7A-6367-B749-ACAD-56949AE74303}"/>
                </a:ext>
              </a:extLst>
            </p:cNvPr>
            <p:cNvSpPr/>
            <p:nvPr/>
          </p:nvSpPr>
          <p:spPr>
            <a:xfrm>
              <a:off x="3060712" y="337998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EC293A5-2C2E-3443-937B-03168DEC64A0}"/>
                </a:ext>
              </a:extLst>
            </p:cNvPr>
            <p:cNvSpPr/>
            <p:nvPr/>
          </p:nvSpPr>
          <p:spPr>
            <a:xfrm>
              <a:off x="3489041" y="337998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E7F1D3D-CBE3-504F-9E67-1287DBF150FF}"/>
                </a:ext>
              </a:extLst>
            </p:cNvPr>
            <p:cNvSpPr/>
            <p:nvPr/>
          </p:nvSpPr>
          <p:spPr>
            <a:xfrm>
              <a:off x="3917370" y="33799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075185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1140525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9B49ADBA-1AE9-C141-8203-41C8CCC32B2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88C2D97-B31F-A443-8C09-D7B033974E51}"/>
              </a:ext>
            </a:extLst>
          </p:cNvPr>
          <p:cNvGrpSpPr/>
          <p:nvPr/>
        </p:nvGrpSpPr>
        <p:grpSpPr>
          <a:xfrm>
            <a:off x="883471" y="1555830"/>
            <a:ext cx="5792732" cy="2215989"/>
            <a:chOff x="782731" y="1440682"/>
            <a:chExt cx="5792732" cy="221598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068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Release </a:t>
              </a:r>
            </a:p>
            <a:p>
              <a:pPr algn="ctr"/>
              <a:r>
                <a:rPr lang="en-NL" sz="5000" b="1" dirty="0">
                  <a:solidFill>
                    <a:schemeClr val="bg1"/>
                  </a:solidFill>
                  <a:latin typeface="Ubuntu" panose="020B0504030602030204" pitchFamily="34" charset="0"/>
                </a:rPr>
                <a:t>Frequency</a:t>
              </a:r>
            </a:p>
          </p:txBody>
        </p:sp>
        <p:sp>
          <p:nvSpPr>
            <p:cNvPr id="10" name="Oval 9">
              <a:extLst>
                <a:ext uri="{FF2B5EF4-FFF2-40B4-BE49-F238E27FC236}">
                  <a16:creationId xmlns:a16="http://schemas.microsoft.com/office/drawing/2014/main" id="{6ADC8B98-F9B2-B546-8339-E15F909A01FB}"/>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1F4DC01-F055-E849-8058-821EF6BF1903}"/>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62F621B-BF71-FC4A-ACB1-F4A7241545D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76946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443847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8EFFB25-8CDC-344F-8D02-155D09741218}"/>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5BF3484-2EDD-8243-A82D-802F04ED2EA4}"/>
              </a:ext>
            </a:extLst>
          </p:cNvPr>
          <p:cNvGrpSpPr/>
          <p:nvPr/>
        </p:nvGrpSpPr>
        <p:grpSpPr>
          <a:xfrm>
            <a:off x="883471" y="1578674"/>
            <a:ext cx="5792732" cy="2170302"/>
            <a:chOff x="782731" y="1486369"/>
            <a:chExt cx="5792732" cy="2170302"/>
          </a:xfrm>
        </p:grpSpPr>
        <p:sp>
          <p:nvSpPr>
            <p:cNvPr id="4" name="TextBox 3">
              <a:extLst>
                <a:ext uri="{FF2B5EF4-FFF2-40B4-BE49-F238E27FC236}">
                  <a16:creationId xmlns:a16="http://schemas.microsoft.com/office/drawing/2014/main" id="{EDC2FECD-DABB-1340-A5D4-C463C1035B75}"/>
                </a:ext>
              </a:extLst>
            </p:cNvPr>
            <p:cNvSpPr txBox="1"/>
            <p:nvPr/>
          </p:nvSpPr>
          <p:spPr>
            <a:xfrm>
              <a:off x="782731" y="1486369"/>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Mean Time </a:t>
              </a:r>
            </a:p>
            <a:p>
              <a:pPr algn="ctr"/>
              <a:r>
                <a:rPr lang="en-NL" sz="5000" b="1" dirty="0">
                  <a:solidFill>
                    <a:schemeClr val="bg1"/>
                  </a:solidFill>
                  <a:latin typeface="Ubuntu" panose="020B0504030602030204" pitchFamily="34" charset="0"/>
                </a:rPr>
                <a:t>to Repair</a:t>
              </a:r>
            </a:p>
          </p:txBody>
        </p:sp>
        <p:sp>
          <p:nvSpPr>
            <p:cNvPr id="10" name="Oval 9">
              <a:extLst>
                <a:ext uri="{FF2B5EF4-FFF2-40B4-BE49-F238E27FC236}">
                  <a16:creationId xmlns:a16="http://schemas.microsoft.com/office/drawing/2014/main" id="{1C8E8937-97FF-8A41-884B-A7A96E7A9C01}"/>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2E5CBEA-24C1-8B4D-9704-2307EEE7584C}"/>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309463A-E65F-694C-A72D-09FFCC04DDA8}"/>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92139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728697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C35568D5-D429-D947-80DE-2A5E309168BC}"/>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16E0CBF-53CB-5E4B-8BAE-86214A958466}"/>
              </a:ext>
            </a:extLst>
          </p:cNvPr>
          <p:cNvGrpSpPr/>
          <p:nvPr/>
        </p:nvGrpSpPr>
        <p:grpSpPr>
          <a:xfrm>
            <a:off x="833101" y="1759598"/>
            <a:ext cx="5893472" cy="1808454"/>
            <a:chOff x="782731" y="1625580"/>
            <a:chExt cx="5893472" cy="18084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25580"/>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5B7058D0-484F-7041-95AB-7E591285CA65}"/>
                </a:ext>
              </a:extLst>
            </p:cNvPr>
            <p:cNvSpPr txBox="1"/>
            <p:nvPr/>
          </p:nvSpPr>
          <p:spPr>
            <a:xfrm>
              <a:off x="782731" y="1978523"/>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Lead Time</a:t>
              </a:r>
            </a:p>
          </p:txBody>
        </p:sp>
        <p:sp>
          <p:nvSpPr>
            <p:cNvPr id="11" name="Oval 10">
              <a:extLst>
                <a:ext uri="{FF2B5EF4-FFF2-40B4-BE49-F238E27FC236}">
                  <a16:creationId xmlns:a16="http://schemas.microsoft.com/office/drawing/2014/main" id="{C1EE0087-EF5B-A142-BB3A-13FB7CAF2828}"/>
                </a:ext>
              </a:extLst>
            </p:cNvPr>
            <p:cNvSpPr/>
            <p:nvPr/>
          </p:nvSpPr>
          <p:spPr>
            <a:xfrm>
              <a:off x="3068663" y="30698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1A41BCC-AB03-6A42-B29E-3A0767815FC9}"/>
                </a:ext>
              </a:extLst>
            </p:cNvPr>
            <p:cNvSpPr/>
            <p:nvPr/>
          </p:nvSpPr>
          <p:spPr>
            <a:xfrm>
              <a:off x="3496992" y="3069886"/>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Oval 12">
              <a:extLst>
                <a:ext uri="{FF2B5EF4-FFF2-40B4-BE49-F238E27FC236}">
                  <a16:creationId xmlns:a16="http://schemas.microsoft.com/office/drawing/2014/main" id="{0D29B014-7DD0-B64E-8669-A34A658FB868}"/>
                </a:ext>
              </a:extLst>
            </p:cNvPr>
            <p:cNvSpPr/>
            <p:nvPr/>
          </p:nvSpPr>
          <p:spPr>
            <a:xfrm>
              <a:off x="3925321" y="3069885"/>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529465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607612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BB154A9-2B4F-C842-8772-D900D2DC33D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0EEFF9-5BFF-0C4A-9481-A20BE579B4CB}"/>
              </a:ext>
            </a:extLst>
          </p:cNvPr>
          <p:cNvGrpSpPr/>
          <p:nvPr/>
        </p:nvGrpSpPr>
        <p:grpSpPr>
          <a:xfrm>
            <a:off x="883471" y="1610483"/>
            <a:ext cx="5792732" cy="2106683"/>
            <a:chOff x="782731" y="1549988"/>
            <a:chExt cx="5792732" cy="2106683"/>
          </a:xfrm>
        </p:grpSpPr>
        <p:sp>
          <p:nvSpPr>
            <p:cNvPr id="5" name="TextBox 4">
              <a:extLst>
                <a:ext uri="{FF2B5EF4-FFF2-40B4-BE49-F238E27FC236}">
                  <a16:creationId xmlns:a16="http://schemas.microsoft.com/office/drawing/2014/main" id="{60AD8DD6-9A60-8743-8085-537BCCE56AB6}"/>
                </a:ext>
              </a:extLst>
            </p:cNvPr>
            <p:cNvSpPr txBox="1"/>
            <p:nvPr/>
          </p:nvSpPr>
          <p:spPr>
            <a:xfrm>
              <a:off x="782731" y="1549988"/>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Innovation</a:t>
              </a:r>
            </a:p>
            <a:p>
              <a:pPr algn="ctr"/>
              <a:r>
                <a:rPr lang="en-NL" sz="5000" b="1" dirty="0">
                  <a:solidFill>
                    <a:schemeClr val="bg1"/>
                  </a:solidFill>
                  <a:latin typeface="Ubuntu" panose="020B0504030602030204" pitchFamily="34" charset="0"/>
                </a:rPr>
                <a:t>Rate</a:t>
              </a:r>
            </a:p>
          </p:txBody>
        </p:sp>
        <p:sp>
          <p:nvSpPr>
            <p:cNvPr id="10" name="Oval 9">
              <a:extLst>
                <a:ext uri="{FF2B5EF4-FFF2-40B4-BE49-F238E27FC236}">
                  <a16:creationId xmlns:a16="http://schemas.microsoft.com/office/drawing/2014/main" id="{9843A664-9637-2F49-808D-9A2F1D875DB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FBFD1914-147A-814C-B2B8-1C48337415B1}"/>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143EDC96-8EC4-0B47-A041-3AFE2C68986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42465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6958203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07FA702-B549-8B47-B360-0598DD5BE11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C70A03F-F298-AC40-99A9-F045809B2B77}"/>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47842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On-Product</a:t>
              </a:r>
            </a:p>
            <a:p>
              <a:pPr algn="ctr"/>
              <a:r>
                <a:rPr lang="en-NL" sz="5000" b="1" dirty="0">
                  <a:solidFill>
                    <a:schemeClr val="bg1"/>
                  </a:solidFill>
                  <a:latin typeface="Ubuntu" panose="020B0504030602030204" pitchFamily="34" charset="0"/>
                </a:rPr>
                <a:t>Index</a:t>
              </a:r>
            </a:p>
          </p:txBody>
        </p:sp>
        <p:sp>
          <p:nvSpPr>
            <p:cNvPr id="10" name="Oval 9">
              <a:extLst>
                <a:ext uri="{FF2B5EF4-FFF2-40B4-BE49-F238E27FC236}">
                  <a16:creationId xmlns:a16="http://schemas.microsoft.com/office/drawing/2014/main" id="{5DA0924D-78C5-5B47-B4BB-5D9CD1B268B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9F5F616E-3884-194C-877E-D7A4DA555144}"/>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EDE613FD-056A-D343-BD9B-C709717234C2}"/>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617966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721021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1586629"/>
            <a:ext cx="5792732" cy="2154391"/>
            <a:chOff x="782731" y="1502280"/>
            <a:chExt cx="5792732" cy="2154391"/>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50228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Technical</a:t>
              </a:r>
            </a:p>
            <a:p>
              <a:pPr algn="ctr"/>
              <a:r>
                <a:rPr lang="en-NL" sz="5000" b="1" dirty="0">
                  <a:solidFill>
                    <a:schemeClr val="bg1"/>
                  </a:solidFill>
                  <a:latin typeface="Ubuntu" panose="020B0504030602030204" pitchFamily="34" charset="0"/>
                </a:rPr>
                <a:t>Debt</a:t>
              </a: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39621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7" name="TextBox 6">
            <a:extLst>
              <a:ext uri="{FF2B5EF4-FFF2-40B4-BE49-F238E27FC236}">
                <a16:creationId xmlns:a16="http://schemas.microsoft.com/office/drawing/2014/main" id="{DB3D77AE-9792-C547-90E9-C96C9012A78D}"/>
              </a:ext>
            </a:extLst>
          </p:cNvPr>
          <p:cNvSpPr txBox="1"/>
          <p:nvPr/>
        </p:nvSpPr>
        <p:spPr>
          <a:xfrm>
            <a:off x="1154265" y="1964111"/>
            <a:ext cx="5451371" cy="1323439"/>
          </a:xfrm>
          <a:prstGeom prst="rect">
            <a:avLst/>
          </a:prstGeom>
          <a:noFill/>
        </p:spPr>
        <p:txBody>
          <a:bodyPr wrap="square" rtlCol="0">
            <a:spAutoFit/>
          </a:bodyPr>
          <a:lstStyle/>
          <a:p>
            <a:pPr algn="ctr"/>
            <a:r>
              <a:rPr lang="en-NL" sz="8000" dirty="0">
                <a:latin typeface="Marvel" pitchFamily="2" charset="0"/>
              </a:rPr>
              <a:t>UNREALIZED VALUE</a:t>
            </a:r>
          </a:p>
        </p:txBody>
      </p:sp>
      <p:sp>
        <p:nvSpPr>
          <p:cNvPr id="8" name="TextBox 7">
            <a:extLst>
              <a:ext uri="{FF2B5EF4-FFF2-40B4-BE49-F238E27FC236}">
                <a16:creationId xmlns:a16="http://schemas.microsoft.com/office/drawing/2014/main" id="{ED283D89-81C5-A942-931B-F37B88051625}"/>
              </a:ext>
            </a:extLst>
          </p:cNvPr>
          <p:cNvSpPr txBox="1"/>
          <p:nvPr/>
        </p:nvSpPr>
        <p:spPr>
          <a:xfrm>
            <a:off x="1826342" y="2992265"/>
            <a:ext cx="4107215"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The potential future value that </a:t>
            </a:r>
            <a:r>
              <a:rPr lang="en-GB" sz="1000" i="1" dirty="0">
                <a:solidFill>
                  <a:schemeClr val="bg1">
                    <a:lumMod val="50000"/>
                  </a:schemeClr>
                </a:solidFill>
                <a:latin typeface="Ubuntu" panose="020B0504030602030204" pitchFamily="34" charset="0"/>
              </a:rPr>
              <a:t>could be</a:t>
            </a:r>
            <a:r>
              <a:rPr lang="en-GB" sz="1000" dirty="0">
                <a:solidFill>
                  <a:schemeClr val="bg1">
                    <a:lumMod val="50000"/>
                  </a:schemeClr>
                </a:solidFill>
                <a:latin typeface="Ubuntu" panose="020B0504030602030204" pitchFamily="34" charset="0"/>
              </a:rPr>
              <a:t> realized </a:t>
            </a:r>
          </a:p>
          <a:p>
            <a:pPr algn="ctr"/>
            <a:r>
              <a:rPr lang="en-GB" sz="1000" dirty="0">
                <a:solidFill>
                  <a:schemeClr val="bg1">
                    <a:lumMod val="50000"/>
                  </a:schemeClr>
                </a:solidFill>
                <a:latin typeface="Ubuntu" panose="020B0504030602030204" pitchFamily="34" charset="0"/>
              </a:rPr>
              <a:t>if the organization met the needs of all potential customers or users</a:t>
            </a:r>
            <a:endParaRPr lang="en-NL" sz="1000" dirty="0">
              <a:solidFill>
                <a:schemeClr val="bg1">
                  <a:lumMod val="50000"/>
                </a:schemeClr>
              </a:solidFill>
              <a:latin typeface="Ubuntu" panose="020B0504030602030204" pitchFamily="34" charset="0"/>
            </a:endParaRP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631893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014924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F616033-11DC-F247-B322-D23C66626F7B}"/>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3783B8A-057E-8847-A5F9-66E9C395C45B}"/>
              </a:ext>
            </a:extLst>
          </p:cNvPr>
          <p:cNvGrpSpPr/>
          <p:nvPr/>
        </p:nvGrpSpPr>
        <p:grpSpPr>
          <a:xfrm>
            <a:off x="883471" y="825139"/>
            <a:ext cx="5792732" cy="3677371"/>
            <a:chOff x="883471" y="673017"/>
            <a:chExt cx="5792732" cy="3677371"/>
          </a:xfrm>
        </p:grpSpPr>
        <p:sp>
          <p:nvSpPr>
            <p:cNvPr id="4" name="TextBox 3">
              <a:extLst>
                <a:ext uri="{FF2B5EF4-FFF2-40B4-BE49-F238E27FC236}">
                  <a16:creationId xmlns:a16="http://schemas.microsoft.com/office/drawing/2014/main" id="{AF29F9D5-B3D4-3946-BEBF-95420A2CE6E9}"/>
                </a:ext>
              </a:extLst>
            </p:cNvPr>
            <p:cNvSpPr txBox="1"/>
            <p:nvPr/>
          </p:nvSpPr>
          <p:spPr>
            <a:xfrm>
              <a:off x="883471" y="673017"/>
              <a:ext cx="5792732" cy="3170099"/>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Active Code Branches / Time Spent Merging Branched Code</a:t>
              </a:r>
            </a:p>
          </p:txBody>
        </p:sp>
        <p:sp>
          <p:nvSpPr>
            <p:cNvPr id="10" name="Oval 9">
              <a:extLst>
                <a:ext uri="{FF2B5EF4-FFF2-40B4-BE49-F238E27FC236}">
                  <a16:creationId xmlns:a16="http://schemas.microsoft.com/office/drawing/2014/main" id="{8E6CB132-B323-8640-8026-1DF125BD5E21}"/>
                </a:ext>
              </a:extLst>
            </p:cNvPr>
            <p:cNvSpPr/>
            <p:nvPr/>
          </p:nvSpPr>
          <p:spPr>
            <a:xfrm>
              <a:off x="3169403" y="3986241"/>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C8D3FA5-1ABC-BF4A-B070-B50AE6AAE754}"/>
                </a:ext>
              </a:extLst>
            </p:cNvPr>
            <p:cNvSpPr/>
            <p:nvPr/>
          </p:nvSpPr>
          <p:spPr>
            <a:xfrm>
              <a:off x="3597732" y="3986240"/>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60A5B3C-4E14-2948-A0A7-F164D7F1B9A8}"/>
                </a:ext>
              </a:extLst>
            </p:cNvPr>
            <p:cNvSpPr/>
            <p:nvPr/>
          </p:nvSpPr>
          <p:spPr>
            <a:xfrm>
              <a:off x="4026061" y="398623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599582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2519213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3C6D795-2973-C64C-A34B-F08AF4C232D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F62747-AE27-1345-A9B2-8EF946A58C98}"/>
              </a:ext>
            </a:extLst>
          </p:cNvPr>
          <p:cNvGrpSpPr/>
          <p:nvPr/>
        </p:nvGrpSpPr>
        <p:grpSpPr>
          <a:xfrm>
            <a:off x="883471" y="1181777"/>
            <a:ext cx="5792732" cy="2964095"/>
            <a:chOff x="782934" y="1099171"/>
            <a:chExt cx="5792732" cy="2964095"/>
          </a:xfrm>
        </p:grpSpPr>
        <p:sp>
          <p:nvSpPr>
            <p:cNvPr id="4" name="TextBox 3">
              <a:extLst>
                <a:ext uri="{FF2B5EF4-FFF2-40B4-BE49-F238E27FC236}">
                  <a16:creationId xmlns:a16="http://schemas.microsoft.com/office/drawing/2014/main" id="{00B27107-884A-6843-9E91-CBFCA3A06FE0}"/>
                </a:ext>
              </a:extLst>
            </p:cNvPr>
            <p:cNvSpPr txBox="1"/>
            <p:nvPr/>
          </p:nvSpPr>
          <p:spPr>
            <a:xfrm>
              <a:off x="782934" y="1099171"/>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Time Spent </a:t>
              </a:r>
            </a:p>
            <a:p>
              <a:pPr algn="ctr"/>
              <a:r>
                <a:rPr lang="en-NL" sz="5000" b="1" dirty="0">
                  <a:solidFill>
                    <a:schemeClr val="bg1"/>
                  </a:solidFill>
                  <a:latin typeface="Ubuntu" panose="020B0504030602030204" pitchFamily="34" charset="0"/>
                </a:rPr>
                <a:t>Context-Switching</a:t>
              </a:r>
            </a:p>
          </p:txBody>
        </p:sp>
        <p:sp>
          <p:nvSpPr>
            <p:cNvPr id="10" name="Oval 9">
              <a:extLst>
                <a:ext uri="{FF2B5EF4-FFF2-40B4-BE49-F238E27FC236}">
                  <a16:creationId xmlns:a16="http://schemas.microsoft.com/office/drawing/2014/main" id="{1622133D-821F-9042-82D2-7097BAB6F7A1}"/>
                </a:ext>
              </a:extLst>
            </p:cNvPr>
            <p:cNvSpPr/>
            <p:nvPr/>
          </p:nvSpPr>
          <p:spPr>
            <a:xfrm>
              <a:off x="3068866" y="369911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8B30F5A1-32AE-0446-A82F-EE66CBA81BB0}"/>
                </a:ext>
              </a:extLst>
            </p:cNvPr>
            <p:cNvSpPr/>
            <p:nvPr/>
          </p:nvSpPr>
          <p:spPr>
            <a:xfrm>
              <a:off x="3497195" y="369911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C92F34D9-0C44-4542-A373-43230FF10FFA}"/>
                </a:ext>
              </a:extLst>
            </p:cNvPr>
            <p:cNvSpPr/>
            <p:nvPr/>
          </p:nvSpPr>
          <p:spPr>
            <a:xfrm>
              <a:off x="3925524" y="369911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4764760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26914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E3BFEE0C-2D0D-C841-B46A-26120CB54DE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9C9E60C-7C58-D74A-8F1E-F55AF946FBDD}"/>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23DDF276-A1EB-B640-B158-2553E38C1619}"/>
                </a:ext>
              </a:extLst>
            </p:cNvPr>
            <p:cNvSpPr txBox="1"/>
            <p:nvPr/>
          </p:nvSpPr>
          <p:spPr>
            <a:xfrm>
              <a:off x="782731" y="147842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Customer or User Satisfaction Gap</a:t>
              </a:r>
            </a:p>
          </p:txBody>
        </p:sp>
        <p:sp>
          <p:nvSpPr>
            <p:cNvPr id="10" name="Oval 9">
              <a:extLst>
                <a:ext uri="{FF2B5EF4-FFF2-40B4-BE49-F238E27FC236}">
                  <a16:creationId xmlns:a16="http://schemas.microsoft.com/office/drawing/2014/main" id="{47680971-54DC-AD49-A5DC-1784704265CD}"/>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351EDF79-7F90-DB4F-BE6A-5DEC5CB5943E}"/>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3ED3F5F-1A0A-684B-95C0-7BC1EBF1337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03983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1956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en-NL" sz="5000" b="1" dirty="0">
                <a:latin typeface="Ubuntu" panose="020B0504030602030204" pitchFamily="34" charset="0"/>
              </a:rPr>
              <a:t>Don’t measure Output. Measure Outcomes</a:t>
            </a:r>
          </a:p>
        </p:txBody>
      </p:sp>
    </p:spTree>
    <p:extLst>
      <p:ext uri="{BB962C8B-B14F-4D97-AF65-F5344CB8AC3E}">
        <p14:creationId xmlns:p14="http://schemas.microsoft.com/office/powerpoint/2010/main" val="33849802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6092352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en-NL" sz="5000" b="1">
                <a:latin typeface="Ubuntu" panose="020B0504030602030204" pitchFamily="34" charset="0"/>
              </a:rPr>
              <a:t>It’s not about the Metrics, but about the Conversation</a:t>
            </a:r>
          </a:p>
        </p:txBody>
      </p:sp>
    </p:spTree>
    <p:extLst>
      <p:ext uri="{BB962C8B-B14F-4D97-AF65-F5344CB8AC3E}">
        <p14:creationId xmlns:p14="http://schemas.microsoft.com/office/powerpoint/2010/main" val="3864524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5289204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342028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078775"/>
            <a:ext cx="6900243" cy="3170099"/>
          </a:xfrm>
          <a:prstGeom prst="rect">
            <a:avLst/>
          </a:prstGeom>
          <a:noFill/>
        </p:spPr>
        <p:txBody>
          <a:bodyPr wrap="square" rtlCol="0">
            <a:spAutoFit/>
          </a:bodyPr>
          <a:lstStyle/>
          <a:p>
            <a:pPr algn="ctr"/>
            <a:r>
              <a:rPr lang="en-NL" sz="5000" dirty="0">
                <a:latin typeface="Ubuntu" panose="020B0504030602030204" pitchFamily="34" charset="0"/>
              </a:rPr>
              <a:t>Learn more about</a:t>
            </a:r>
            <a:r>
              <a:rPr lang="en-NL" sz="5000" b="1" dirty="0">
                <a:latin typeface="Ubuntu" panose="020B0504030602030204" pitchFamily="34" charset="0"/>
              </a:rPr>
              <a:t> </a:t>
            </a:r>
          </a:p>
          <a:p>
            <a:pPr algn="ctr"/>
            <a:r>
              <a:rPr lang="en-NL" sz="5000" b="1" dirty="0">
                <a:latin typeface="Ubuntu" panose="020B0504030602030204" pitchFamily="34" charset="0"/>
              </a:rPr>
              <a:t>Evidence Based Management </a:t>
            </a:r>
            <a:r>
              <a:rPr lang="en-NL" sz="5000" dirty="0">
                <a:latin typeface="Ubuntu" panose="020B0504030602030204" pitchFamily="34" charset="0"/>
              </a:rPr>
              <a:t>at</a:t>
            </a:r>
          </a:p>
          <a:p>
            <a:pPr algn="ctr"/>
            <a:r>
              <a:rPr lang="en-NL" sz="5000" dirty="0">
                <a:latin typeface="Ubuntu" panose="020B0504030602030204" pitchFamily="34" charset="0"/>
              </a:rPr>
              <a:t>http://scrum.org/EBM</a:t>
            </a:r>
          </a:p>
        </p:txBody>
      </p:sp>
    </p:spTree>
    <p:extLst>
      <p:ext uri="{BB962C8B-B14F-4D97-AF65-F5344CB8AC3E}">
        <p14:creationId xmlns:p14="http://schemas.microsoft.com/office/powerpoint/2010/main" val="13775542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174861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9EAD6C-D563-D744-AFCA-AE8CA95E6630}"/>
              </a:ext>
            </a:extLst>
          </p:cNvPr>
          <p:cNvSpPr txBox="1"/>
          <p:nvPr/>
        </p:nvSpPr>
        <p:spPr>
          <a:xfrm>
            <a:off x="433485" y="173949"/>
            <a:ext cx="6416298" cy="400110"/>
          </a:xfrm>
          <a:prstGeom prst="rect">
            <a:avLst/>
          </a:prstGeom>
          <a:noFill/>
        </p:spPr>
        <p:txBody>
          <a:bodyPr wrap="square" rtlCol="0">
            <a:spAutoFit/>
          </a:bodyPr>
          <a:lstStyle/>
          <a:p>
            <a:pPr algn="ctr"/>
            <a:r>
              <a:rPr lang="en-NL" sz="2000" b="1" dirty="0">
                <a:latin typeface="Ubuntu" panose="020B0504030602030204" pitchFamily="34" charset="0"/>
              </a:rPr>
              <a:t>EBM suggested cheat sheet</a:t>
            </a:r>
            <a:endParaRPr lang="en-NL" sz="2000" dirty="0">
              <a:latin typeface="Ubuntu" panose="020B0504030602030204" pitchFamily="34" charset="0"/>
            </a:endParaRPr>
          </a:p>
        </p:txBody>
      </p:sp>
      <p:sp>
        <p:nvSpPr>
          <p:cNvPr id="8" name="TextBox 7">
            <a:extLst>
              <a:ext uri="{FF2B5EF4-FFF2-40B4-BE49-F238E27FC236}">
                <a16:creationId xmlns:a16="http://schemas.microsoft.com/office/drawing/2014/main" id="{CBB6441C-A641-EE43-B9CA-553BCAFDDCAF}"/>
              </a:ext>
            </a:extLst>
          </p:cNvPr>
          <p:cNvSpPr txBox="1"/>
          <p:nvPr/>
        </p:nvSpPr>
        <p:spPr>
          <a:xfrm>
            <a:off x="3501215" y="4821023"/>
            <a:ext cx="3810078" cy="200055"/>
          </a:xfrm>
          <a:prstGeom prst="rect">
            <a:avLst/>
          </a:prstGeom>
          <a:noFill/>
        </p:spPr>
        <p:txBody>
          <a:bodyPr wrap="square" rtlCol="0">
            <a:spAutoFit/>
          </a:bodyPr>
          <a:lstStyle/>
          <a:p>
            <a:pPr algn="r"/>
            <a:r>
              <a:rPr lang="en-NL" sz="700" dirty="0">
                <a:solidFill>
                  <a:schemeClr val="bg1">
                    <a:lumMod val="65000"/>
                  </a:schemeClr>
                </a:solidFill>
                <a:latin typeface="Ubuntu" panose="020B0504030602030204" pitchFamily="34" charset="0"/>
              </a:rPr>
              <a:t>Source: EBM guide, http://scrum.org/EBM</a:t>
            </a:r>
          </a:p>
        </p:txBody>
      </p:sp>
      <p:pic>
        <p:nvPicPr>
          <p:cNvPr id="9" name="Picture 8" descr="A screenshot of a cell phone&#10;&#10;Description automatically generated">
            <a:extLst>
              <a:ext uri="{FF2B5EF4-FFF2-40B4-BE49-F238E27FC236}">
                <a16:creationId xmlns:a16="http://schemas.microsoft.com/office/drawing/2014/main" id="{B9D75A12-8D57-1D4E-AB48-B43CCF0C51EF}"/>
              </a:ext>
            </a:extLst>
          </p:cNvPr>
          <p:cNvPicPr>
            <a:picLocks noChangeAspect="1"/>
          </p:cNvPicPr>
          <p:nvPr/>
        </p:nvPicPr>
        <p:blipFill>
          <a:blip r:embed="rId3"/>
          <a:stretch>
            <a:fillRect/>
          </a:stretch>
        </p:blipFill>
        <p:spPr>
          <a:xfrm>
            <a:off x="160984" y="3468669"/>
            <a:ext cx="3541363" cy="1619985"/>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DEED4AB1-FB9F-6540-BB0C-BCEA676A36F3}"/>
              </a:ext>
            </a:extLst>
          </p:cNvPr>
          <p:cNvPicPr>
            <a:picLocks noChangeAspect="1"/>
          </p:cNvPicPr>
          <p:nvPr/>
        </p:nvPicPr>
        <p:blipFill>
          <a:blip r:embed="rId4"/>
          <a:stretch>
            <a:fillRect/>
          </a:stretch>
        </p:blipFill>
        <p:spPr>
          <a:xfrm>
            <a:off x="234481" y="652043"/>
            <a:ext cx="3467866" cy="2738642"/>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AFE0C25F-91C9-5D48-B2A3-7EEADD78195E}"/>
              </a:ext>
            </a:extLst>
          </p:cNvPr>
          <p:cNvPicPr>
            <a:picLocks noChangeAspect="1"/>
          </p:cNvPicPr>
          <p:nvPr/>
        </p:nvPicPr>
        <p:blipFill>
          <a:blip r:embed="rId5"/>
          <a:stretch>
            <a:fillRect/>
          </a:stretch>
        </p:blipFill>
        <p:spPr>
          <a:xfrm>
            <a:off x="3641634" y="652043"/>
            <a:ext cx="3669659" cy="3248182"/>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8860B376-714B-B14D-8396-DA0BFF861E68}"/>
              </a:ext>
            </a:extLst>
          </p:cNvPr>
          <p:cNvPicPr>
            <a:picLocks noChangeAspect="1"/>
          </p:cNvPicPr>
          <p:nvPr/>
        </p:nvPicPr>
        <p:blipFill>
          <a:blip r:embed="rId6"/>
          <a:stretch>
            <a:fillRect/>
          </a:stretch>
        </p:blipFill>
        <p:spPr>
          <a:xfrm>
            <a:off x="3671351" y="3943357"/>
            <a:ext cx="3628531" cy="810090"/>
          </a:xfrm>
          <a:prstGeom prst="rect">
            <a:avLst/>
          </a:prstGeom>
        </p:spPr>
      </p:pic>
    </p:spTree>
    <p:extLst>
      <p:ext uri="{BB962C8B-B14F-4D97-AF65-F5344CB8AC3E}">
        <p14:creationId xmlns:p14="http://schemas.microsoft.com/office/powerpoint/2010/main" val="345277689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865937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TIME TO MARKET</a:t>
            </a:r>
          </a:p>
        </p:txBody>
      </p:sp>
      <p:sp>
        <p:nvSpPr>
          <p:cNvPr id="10" name="TextBox 9">
            <a:extLst>
              <a:ext uri="{FF2B5EF4-FFF2-40B4-BE49-F238E27FC236}">
                <a16:creationId xmlns:a16="http://schemas.microsoft.com/office/drawing/2014/main" id="{3762688F-2496-B440-A225-A32781C801C0}"/>
              </a:ext>
            </a:extLst>
          </p:cNvPr>
          <p:cNvSpPr txBox="1"/>
          <p:nvPr/>
        </p:nvSpPr>
        <p:spPr>
          <a:xfrm>
            <a:off x="1358653" y="2983424"/>
            <a:ext cx="4918334"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The organization’s ability to quickly deliver new capabilities, services, or products</a:t>
            </a:r>
            <a:endParaRPr lang="en-NL" sz="1000" dirty="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grpSp>
        <p:nvGrpSpPr>
          <p:cNvPr id="3" name="Group 2">
            <a:extLst>
              <a:ext uri="{FF2B5EF4-FFF2-40B4-BE49-F238E27FC236}">
                <a16:creationId xmlns:a16="http://schemas.microsoft.com/office/drawing/2014/main" id="{A4B1E5EE-4214-2641-9792-B49918F1B822}"/>
              </a:ext>
            </a:extLst>
          </p:cNvPr>
          <p:cNvGrpSpPr/>
          <p:nvPr/>
        </p:nvGrpSpPr>
        <p:grpSpPr>
          <a:xfrm>
            <a:off x="669105" y="1449010"/>
            <a:ext cx="6283229" cy="2248203"/>
            <a:chOff x="609598" y="1573774"/>
            <a:chExt cx="6770540" cy="2248203"/>
          </a:xfrm>
        </p:grpSpPr>
        <p:sp>
          <p:nvSpPr>
            <p:cNvPr id="14" name="TextBox 13">
              <a:extLst>
                <a:ext uri="{FF2B5EF4-FFF2-40B4-BE49-F238E27FC236}">
                  <a16:creationId xmlns:a16="http://schemas.microsoft.com/office/drawing/2014/main" id="{89D91C47-04B8-0743-AE33-CB32FB353B50}"/>
                </a:ext>
              </a:extLst>
            </p:cNvPr>
            <p:cNvSpPr txBox="1"/>
            <p:nvPr/>
          </p:nvSpPr>
          <p:spPr>
            <a:xfrm>
              <a:off x="609598" y="1573774"/>
              <a:ext cx="6770540" cy="1323439"/>
            </a:xfrm>
            <a:prstGeom prst="rect">
              <a:avLst/>
            </a:prstGeom>
            <a:noFill/>
          </p:spPr>
          <p:txBody>
            <a:bodyPr wrap="square" rtlCol="0">
              <a:spAutoFit/>
            </a:bodyPr>
            <a:lstStyle/>
            <a:p>
              <a:pPr algn="ctr"/>
              <a:r>
                <a:rPr lang="en-NL" sz="8000" dirty="0">
                  <a:latin typeface="Marvel" pitchFamily="2" charset="0"/>
                </a:rPr>
                <a:t>ABILITY TO </a:t>
              </a:r>
            </a:p>
          </p:txBody>
        </p:sp>
        <p:sp>
          <p:nvSpPr>
            <p:cNvPr id="7" name="TextBox 6">
              <a:extLst>
                <a:ext uri="{FF2B5EF4-FFF2-40B4-BE49-F238E27FC236}">
                  <a16:creationId xmlns:a16="http://schemas.microsoft.com/office/drawing/2014/main" id="{15BBDDCE-EBBD-D74C-937F-BA4A04557A38}"/>
                </a:ext>
              </a:extLst>
            </p:cNvPr>
            <p:cNvSpPr txBox="1"/>
            <p:nvPr/>
          </p:nvSpPr>
          <p:spPr>
            <a:xfrm>
              <a:off x="609598" y="2396953"/>
              <a:ext cx="6770539" cy="1323439"/>
            </a:xfrm>
            <a:prstGeom prst="rect">
              <a:avLst/>
            </a:prstGeom>
            <a:noFill/>
          </p:spPr>
          <p:txBody>
            <a:bodyPr wrap="square" rtlCol="0">
              <a:spAutoFit/>
            </a:bodyPr>
            <a:lstStyle/>
            <a:p>
              <a:pPr algn="ctr"/>
              <a:r>
                <a:rPr lang="en-NL" sz="8000" dirty="0">
                  <a:latin typeface="Marvel" pitchFamily="2" charset="0"/>
                </a:rPr>
                <a:t>INNOVATE</a:t>
              </a:r>
            </a:p>
          </p:txBody>
        </p:sp>
        <p:sp>
          <p:nvSpPr>
            <p:cNvPr id="8" name="TextBox 7">
              <a:extLst>
                <a:ext uri="{FF2B5EF4-FFF2-40B4-BE49-F238E27FC236}">
                  <a16:creationId xmlns:a16="http://schemas.microsoft.com/office/drawing/2014/main" id="{D31B753E-9424-544C-9E20-8CA17090EE73}"/>
                </a:ext>
              </a:extLst>
            </p:cNvPr>
            <p:cNvSpPr txBox="1"/>
            <p:nvPr/>
          </p:nvSpPr>
          <p:spPr>
            <a:xfrm>
              <a:off x="1465756" y="3421867"/>
              <a:ext cx="5073526" cy="400110"/>
            </a:xfrm>
            <a:prstGeom prst="rect">
              <a:avLst/>
            </a:prstGeom>
            <a:noFill/>
          </p:spPr>
          <p:txBody>
            <a:bodyPr wrap="square" rtlCol="0">
              <a:spAutoFit/>
            </a:bodyPr>
            <a:lstStyle/>
            <a:p>
              <a:pPr algn="ctr"/>
              <a:r>
                <a:rPr lang="en-GB" sz="1000" dirty="0">
                  <a:solidFill>
                    <a:schemeClr val="bg1">
                      <a:lumMod val="50000"/>
                    </a:schemeClr>
                  </a:solidFill>
                  <a:latin typeface="Ubuntu" panose="020B0504030602030204" pitchFamily="34" charset="0"/>
                </a:rPr>
                <a:t>The effectiveness of an organization to deliver new capabilities </a:t>
              </a:r>
            </a:p>
            <a:p>
              <a:pPr algn="ctr"/>
              <a:r>
                <a:rPr lang="en-GB" sz="1000" dirty="0">
                  <a:solidFill>
                    <a:schemeClr val="bg1">
                      <a:lumMod val="50000"/>
                    </a:schemeClr>
                  </a:solidFill>
                  <a:latin typeface="Ubuntu" panose="020B0504030602030204" pitchFamily="34" charset="0"/>
                </a:rPr>
                <a:t>that might better meet customer needs</a:t>
              </a:r>
              <a:endParaRPr lang="en-NL" sz="1000" dirty="0">
                <a:solidFill>
                  <a:schemeClr val="bg1">
                    <a:lumMod val="50000"/>
                  </a:schemeClr>
                </a:solidFill>
                <a:latin typeface="Ubuntu" panose="020B0504030602030204" pitchFamily="34" charset="0"/>
              </a:endParaRPr>
            </a:p>
          </p:txBody>
        </p:sp>
      </p:gr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80472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91</TotalTime>
  <Words>609</Words>
  <Application>Microsoft Macintosh PowerPoint</Application>
  <PresentationFormat>Custom</PresentationFormat>
  <Paragraphs>80</Paragraphs>
  <Slides>64</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Ubuntu</vt:lpstr>
      <vt:lpstr>Ubuntu Light</vt:lpstr>
      <vt:lpstr>Calibri</vt:lpstr>
      <vt:lpstr>Marvel</vt:lpstr>
      <vt:lpstr>Arial</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232</cp:revision>
  <dcterms:created xsi:type="dcterms:W3CDTF">2020-03-02T18:23:14Z</dcterms:created>
  <dcterms:modified xsi:type="dcterms:W3CDTF">2021-01-03T19:53:26Z</dcterms:modified>
</cp:coreProperties>
</file>

<file path=docProps/thumbnail.jpeg>
</file>